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4" r:id="rId11"/>
  </p:sldIdLst>
  <p:sldSz cx="18288000" cy="10287000"/>
  <p:notesSz cx="6858000" cy="9144000"/>
  <p:embeddedFontLst>
    <p:embeddedFont>
      <p:font typeface="Anton" pitchFamily="2" charset="0"/>
      <p:regular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T Chocolates" panose="020B0604020202020204" charset="0"/>
      <p:regular r:id="rId21"/>
    </p:embeddedFont>
    <p:embeddedFont>
      <p:font typeface="TT Chocolates Bold" panose="020B0604020202020204" charset="0"/>
      <p:regular r:id="rId22"/>
    </p:embeddedFont>
    <p:embeddedFont>
      <p:font typeface="TT Chocolates Ul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57549" y="6569758"/>
            <a:ext cx="7705737" cy="699013"/>
            <a:chOff x="0" y="0"/>
            <a:chExt cx="2168051" cy="1966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8051" cy="196671"/>
            </a:xfrm>
            <a:custGeom>
              <a:avLst/>
              <a:gdLst/>
              <a:ahLst/>
              <a:cxnLst/>
              <a:rect l="l" t="t" r="r" b="b"/>
              <a:pathLst>
                <a:path w="2168051" h="196671">
                  <a:moveTo>
                    <a:pt x="0" y="0"/>
                  </a:moveTo>
                  <a:lnTo>
                    <a:pt x="2168051" y="0"/>
                  </a:lnTo>
                  <a:lnTo>
                    <a:pt x="2168051" y="196671"/>
                  </a:lnTo>
                  <a:lnTo>
                    <a:pt x="0" y="196671"/>
                  </a:lnTo>
                  <a:close/>
                </a:path>
              </a:pathLst>
            </a:custGeom>
            <a:solidFill>
              <a:srgbClr val="F8F5FF"/>
            </a:solidFill>
            <a:ln w="9525" cap="sq">
              <a:solidFill>
                <a:srgbClr val="231076"/>
              </a:solidFill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560" tIns="34560" rIns="34560" bIns="34560" rtlCol="0" anchor="ctr"/>
            <a:lstStyle/>
            <a:p>
              <a:pPr algn="ctr">
                <a:lnSpc>
                  <a:spcPts val="116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867787" y="-1775450"/>
            <a:ext cx="9075579" cy="12365054"/>
          </a:xfrm>
          <a:custGeom>
            <a:avLst/>
            <a:gdLst/>
            <a:ahLst/>
            <a:cxnLst/>
            <a:rect l="l" t="t" r="r" b="b"/>
            <a:pathLst>
              <a:path w="9075579" h="12365054">
                <a:moveTo>
                  <a:pt x="0" y="0"/>
                </a:moveTo>
                <a:lnTo>
                  <a:pt x="9075579" y="0"/>
                </a:lnTo>
                <a:lnTo>
                  <a:pt x="9075579" y="12365054"/>
                </a:lnTo>
                <a:lnTo>
                  <a:pt x="0" y="12365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91802" y="4492802"/>
            <a:ext cx="8300706" cy="565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79"/>
              </a:lnSpc>
            </a:pPr>
            <a:r>
              <a:rPr lang="en-US" sz="4400" b="1" dirty="0">
                <a:solidFill>
                  <a:srgbClr val="FF0000"/>
                </a:solidFill>
              </a:rPr>
              <a:t>Prokaryotic Cell Structure </a:t>
            </a:r>
            <a:endParaRPr lang="en-US" sz="4279" spc="47" dirty="0">
              <a:solidFill>
                <a:srgbClr val="0E0340"/>
              </a:solidFill>
              <a:latin typeface="Anton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95350" y="7242104"/>
            <a:ext cx="6152854" cy="3086105"/>
            <a:chOff x="-35121" y="-136368"/>
            <a:chExt cx="162050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5384" cy="194984"/>
            </a:xfrm>
            <a:custGeom>
              <a:avLst/>
              <a:gdLst/>
              <a:ahLst/>
              <a:cxnLst/>
              <a:rect l="l" t="t" r="r" b="b"/>
              <a:pathLst>
                <a:path w="1585384" h="194984">
                  <a:moveTo>
                    <a:pt x="0" y="0"/>
                  </a:moveTo>
                  <a:lnTo>
                    <a:pt x="1585384" y="0"/>
                  </a:lnTo>
                  <a:lnTo>
                    <a:pt x="1585384" y="194984"/>
                  </a:lnTo>
                  <a:lnTo>
                    <a:pt x="0" y="194984"/>
                  </a:lnTo>
                  <a:close/>
                </a:path>
              </a:pathLst>
            </a:custGeom>
            <a:solidFill>
              <a:srgbClr val="FBFB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35121" y="-136368"/>
              <a:ext cx="1530272" cy="812800"/>
            </a:xfrm>
            <a:prstGeom prst="rect">
              <a:avLst/>
            </a:prstGeom>
          </p:spPr>
          <p:txBody>
            <a:bodyPr lIns="165100" tIns="165100" rIns="165100" bIns="165100" rtlCol="0" anchor="ctr"/>
            <a:lstStyle/>
            <a:p>
              <a:pPr algn="ctr">
                <a:lnSpc>
                  <a:spcPts val="2595"/>
                </a:lnSpc>
              </a:pPr>
              <a:r>
                <a:rPr lang="en-US" sz="2800" dirty="0" err="1">
                  <a:latin typeface="TT Chocolates Bold"/>
                </a:rPr>
                <a:t>Prof.Dr</a:t>
              </a:r>
              <a:r>
                <a:rPr lang="en-US" sz="2800" dirty="0">
                  <a:latin typeface="TT Chocolates Bold"/>
                </a:rPr>
                <a:t>. Saad S. Mahdi Al-Amara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52763" y="1058855"/>
            <a:ext cx="6056638" cy="329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95"/>
              </a:lnSpc>
            </a:pPr>
            <a:r>
              <a:rPr lang="en-US" sz="2199" dirty="0">
                <a:solidFill>
                  <a:srgbClr val="231076"/>
                </a:solidFill>
                <a:latin typeface="TT Chocolates Bold"/>
              </a:rPr>
              <a:t>UNIVERSITY OF BASRAH / COLLEGE OF SCIENCE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8386" y="3013466"/>
            <a:ext cx="8972201" cy="327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00"/>
              </a:lnSpc>
            </a:pPr>
            <a:r>
              <a:rPr lang="en-US" sz="2400" dirty="0">
                <a:solidFill>
                  <a:srgbClr val="0E0340"/>
                </a:solidFill>
                <a:latin typeface="TT Chocolates Ultra-Bold"/>
              </a:rPr>
              <a:t>LECTURE PhD.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2224" y="6700190"/>
            <a:ext cx="738028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6"/>
              </a:lnSpc>
            </a:pPr>
            <a:r>
              <a:rPr lang="en-US" sz="2872" b="1" dirty="0">
                <a:solidFill>
                  <a:srgbClr val="0E0340"/>
                </a:solidFill>
                <a:latin typeface="TT Chocolates"/>
              </a:rPr>
              <a:t>Department of Biology</a:t>
            </a:r>
          </a:p>
        </p:txBody>
      </p:sp>
      <p:pic>
        <p:nvPicPr>
          <p:cNvPr id="1026" name="Picture 25" descr="شعار الكلية">
            <a:extLst>
              <a:ext uri="{FF2B5EF4-FFF2-40B4-BE49-F238E27FC236}">
                <a16:creationId xmlns:a16="http://schemas.microsoft.com/office/drawing/2014/main" id="{B3DE5048-8FD3-6CD1-655D-E37CD078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85" y="791950"/>
            <a:ext cx="8255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>
            <a:extLst>
              <a:ext uri="{FF2B5EF4-FFF2-40B4-BE49-F238E27FC236}">
                <a16:creationId xmlns:a16="http://schemas.microsoft.com/office/drawing/2014/main" id="{E418E5DB-3FFC-1C0A-9307-3EB7FDDE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5" y="865750"/>
            <a:ext cx="7731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201241" y="-1497799"/>
            <a:ext cx="8105541" cy="11043424"/>
          </a:xfrm>
          <a:custGeom>
            <a:avLst/>
            <a:gdLst/>
            <a:ahLst/>
            <a:cxnLst/>
            <a:rect l="l" t="t" r="r" b="b"/>
            <a:pathLst>
              <a:path w="8105541" h="11043424">
                <a:moveTo>
                  <a:pt x="8105541" y="0"/>
                </a:moveTo>
                <a:lnTo>
                  <a:pt x="0" y="0"/>
                </a:lnTo>
                <a:lnTo>
                  <a:pt x="0" y="11043424"/>
                </a:lnTo>
                <a:lnTo>
                  <a:pt x="8105541" y="11043424"/>
                </a:lnTo>
                <a:lnTo>
                  <a:pt x="810554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89012" y="5151065"/>
            <a:ext cx="7416928" cy="168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675"/>
              </a:lnSpc>
            </a:pPr>
            <a:r>
              <a:rPr lang="en-US" sz="12675" spc="139">
                <a:solidFill>
                  <a:srgbClr val="231076"/>
                </a:solidFill>
                <a:latin typeface="Anton"/>
              </a:rPr>
              <a:t>THANK YOU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54857"/>
            <a:ext cx="12344400" cy="959643"/>
          </a:xfrm>
        </p:spPr>
        <p:txBody>
          <a:bodyPr>
            <a:normAutofit fontScale="90000"/>
          </a:bodyPr>
          <a:lstStyle/>
          <a:p>
            <a:br>
              <a:rPr lang="en-US" sz="4650" b="1" dirty="0">
                <a:solidFill>
                  <a:srgbClr val="FF0000"/>
                </a:solidFill>
              </a:rPr>
            </a:br>
            <a:r>
              <a:rPr lang="en-US" sz="4650" b="1" dirty="0">
                <a:solidFill>
                  <a:srgbClr val="FF0000"/>
                </a:solidFill>
              </a:rPr>
              <a:t>Prokaryotic Cell Surfaces</a:t>
            </a:r>
            <a:r>
              <a:rPr lang="en-US" sz="4650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0" y="2971800"/>
            <a:ext cx="12915900" cy="2400300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660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0" y="2057400"/>
            <a:ext cx="1280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700" b="1" dirty="0">
                <a:latin typeface="Arial Narrow" pitchFamily="34" charset="0"/>
              </a:rPr>
              <a:t>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it was a high-molecular-weight, sugar-containing, rigid structure called </a:t>
            </a: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peptidoglycan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formed the major backbone of the </a:t>
            </a:r>
            <a:r>
              <a:rPr lang="en-US" sz="27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murein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sacculus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of the cell wall of both gram-positive </a:t>
            </a:r>
            <a:r>
              <a:rPr lang="en-US" sz="2700" b="1">
                <a:latin typeface="Arial" pitchFamily="34" charset="0"/>
                <a:cs typeface="Arial" pitchFamily="34" charset="0"/>
              </a:rPr>
              <a:t>and Gram-negative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bacteria. </a:t>
            </a:r>
          </a:p>
          <a:p>
            <a:pPr lvl="0">
              <a:spcBef>
                <a:spcPct val="0"/>
              </a:spcBef>
            </a:pPr>
            <a:endParaRPr lang="en-US" sz="2700" b="1" dirty="0">
              <a:latin typeface="Arial Narrow" pitchFamily="34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Archaea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produce a </a:t>
            </a:r>
            <a:r>
              <a:rPr lang="en-US" sz="27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pseudomurein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and an associated surface layer (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S-layer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) composed of protein or glycoprotein. 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5257802"/>
            <a:ext cx="13144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u="sng" dirty="0">
                <a:solidFill>
                  <a:srgbClr val="00B050"/>
                </a:solidFill>
              </a:rPr>
              <a:t>Surface Layers of Bacteria</a:t>
            </a:r>
          </a:p>
          <a:p>
            <a:endParaRPr lang="en-US" sz="2700" b="1" u="sng" dirty="0">
              <a:solidFill>
                <a:srgbClr val="00B050"/>
              </a:solidFill>
            </a:endParaRPr>
          </a:p>
          <a:p>
            <a:pPr marL="0" lvl="4" algn="just">
              <a:buFont typeface="Arial" pitchFamily="34" charset="0"/>
              <a:buChar char="•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Bacteria from all of the major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phylogenetic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groups have been shown to produce a crystalline 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 surface layer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S-layer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) as the outermost component of the cell (Fig. 1-1) .</a:t>
            </a:r>
          </a:p>
          <a:p>
            <a:pPr marL="0" lvl="4" algn="just"/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0" lvl="4" algn="just">
              <a:buFont typeface="Arial" pitchFamily="34" charset="0"/>
              <a:buChar char="•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 S-layers are composed of identical protein or glycoprotein subunits.</a:t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latin typeface="Arial" pitchFamily="34" charset="0"/>
                <a:cs typeface="Arial" pitchFamily="34" charset="0"/>
              </a:rPr>
              <a:t>They assemble into two-dimensional crystalline arrays showing 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oblique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square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, or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hexagonal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symmetry in gram-negative or gram-variable bacteria and are associated with the surface of the outer membrane </a:t>
            </a:r>
            <a:endParaRPr lang="en-US" sz="2700" b="1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E375D1E-A2EB-4E61-B77C-6193D76AE1A3}"/>
              </a:ext>
            </a:extLst>
          </p:cNvPr>
          <p:cNvSpPr/>
          <p:nvPr/>
        </p:nvSpPr>
        <p:spPr>
          <a:xfrm>
            <a:off x="16453845" y="-174766"/>
            <a:ext cx="2010563" cy="2398493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0FACBCD8-2E48-44A9-9AA8-2002E7D51B27}"/>
              </a:ext>
            </a:extLst>
          </p:cNvPr>
          <p:cNvSpPr/>
          <p:nvPr/>
        </p:nvSpPr>
        <p:spPr>
          <a:xfrm>
            <a:off x="-381000" y="8496300"/>
            <a:ext cx="2010563" cy="2398493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14300"/>
            <a:ext cx="3771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629400" y="178450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Fig. 1-1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Electron micrograph of a freeze-etched preparation showing a whole bacterial cell with a hexagonally ordered S-layer lattice.</a:t>
            </a:r>
            <a:r>
              <a:rPr lang="en-US" sz="2700" b="1" dirty="0"/>
              <a:t> </a:t>
            </a:r>
            <a:r>
              <a:rPr lang="en-US" sz="2700" dirty="0"/>
              <a:t>Bar equals 100 nm. (</a:t>
            </a:r>
            <a:r>
              <a:rPr lang="en-US" sz="2700" i="1" dirty="0"/>
              <a:t>Source</a:t>
            </a:r>
            <a:r>
              <a:rPr lang="en-US" sz="2700" dirty="0"/>
              <a:t>: From Sara, M. ˙</a:t>
            </a:r>
            <a:br>
              <a:rPr lang="en-US" sz="2700" dirty="0"/>
            </a:br>
            <a:r>
              <a:rPr lang="en-US" sz="2700" dirty="0"/>
              <a:t>and </a:t>
            </a:r>
            <a:r>
              <a:rPr lang="en-US" sz="2700" dirty="0" err="1"/>
              <a:t>Sleytr</a:t>
            </a:r>
            <a:r>
              <a:rPr lang="en-US" sz="2700" dirty="0"/>
              <a:t>, U. B. </a:t>
            </a:r>
            <a:r>
              <a:rPr lang="en-US" sz="2700" i="1" dirty="0"/>
              <a:t>J. </a:t>
            </a:r>
            <a:r>
              <a:rPr lang="en-US" sz="2700" i="1" dirty="0" err="1"/>
              <a:t>Bacteriol</a:t>
            </a:r>
            <a:r>
              <a:rPr lang="en-US" sz="2700" i="1" dirty="0"/>
              <a:t>. </a:t>
            </a:r>
            <a:r>
              <a:rPr lang="en-US" sz="2700" dirty="0"/>
              <a:t>182</a:t>
            </a:r>
            <a:r>
              <a:rPr lang="en-US" sz="2700" b="1" dirty="0"/>
              <a:t>:</a:t>
            </a:r>
            <a:r>
              <a:rPr lang="en-US" sz="2700" dirty="0"/>
              <a:t>859–868, 2000.) 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Rectangle 6"/>
          <p:cNvSpPr/>
          <p:nvPr/>
        </p:nvSpPr>
        <p:spPr>
          <a:xfrm>
            <a:off x="2857500" y="4114800"/>
            <a:ext cx="12687300" cy="500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The S-layer may appear quite different in various organisms. In gram-positive bacteria the subunits are linked to the peptidoglycan-containing layer or to secondary cell wall polymers attached to the peptidoglycan layer.</a:t>
            </a:r>
          </a:p>
          <a:p>
            <a:pPr algn="just">
              <a:lnSpc>
                <a:spcPct val="150000"/>
              </a:lnSpc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700" b="1" i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700" b="1" i="1" dirty="0" err="1">
                <a:latin typeface="Arial" pitchFamily="34" charset="0"/>
                <a:cs typeface="Arial" pitchFamily="34" charset="0"/>
              </a:rPr>
              <a:t>sphaericus</a:t>
            </a:r>
            <a:r>
              <a:rPr lang="en-US" sz="27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a specific cell wall polymer has been characterized, It contains </a:t>
            </a:r>
            <a:r>
              <a:rPr lang="en-US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N-</a:t>
            </a:r>
            <a:r>
              <a:rPr lang="en-US" sz="27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acetylglucosamine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N-</a:t>
            </a:r>
            <a:r>
              <a:rPr lang="en-US" sz="27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acetylmannosamine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pyruvic</a:t>
            </a:r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acid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and serves as the specific binding site for the 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N-terminal portion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of the S-layer protein 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DE4C6F33-5AE3-460A-8A8C-F3E819E2FA60}"/>
              </a:ext>
            </a:extLst>
          </p:cNvPr>
          <p:cNvSpPr/>
          <p:nvPr/>
        </p:nvSpPr>
        <p:spPr>
          <a:xfrm>
            <a:off x="16442203" y="-170547"/>
            <a:ext cx="2010563" cy="2398493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9EC049D4-2C0A-4EBA-A8F9-9199339A85BE}"/>
              </a:ext>
            </a:extLst>
          </p:cNvPr>
          <p:cNvSpPr/>
          <p:nvPr/>
        </p:nvSpPr>
        <p:spPr>
          <a:xfrm>
            <a:off x="-392642" y="8500519"/>
            <a:ext cx="2010563" cy="2398493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8900" y="372725"/>
            <a:ext cx="13144500" cy="936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 Chemical analysis of purified S-layers shows that they are composed of a single protein or glycoprotein species. </a:t>
            </a:r>
          </a:p>
          <a:p>
            <a:pPr>
              <a:lnSpc>
                <a:spcPct val="150000"/>
              </a:lnSpc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 In a few organisms, such as </a:t>
            </a:r>
            <a:r>
              <a:rPr lang="en-US" sz="27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Clostridium </a:t>
            </a:r>
            <a:r>
              <a:rPr lang="en-US" sz="27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dificile</a:t>
            </a:r>
            <a:r>
              <a:rPr lang="en-US" sz="27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or </a:t>
            </a:r>
            <a:r>
              <a:rPr lang="en-US" sz="27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B.anthracis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, two types of subunits are observed. </a:t>
            </a:r>
          </a:p>
          <a:p>
            <a:pPr>
              <a:lnSpc>
                <a:spcPct val="150000"/>
              </a:lnSpc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S-layers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often contain a high proportion of acidic and hydrophobic amino acids. </a:t>
            </a: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Lysine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is the predominant basic amino acid,  </a:t>
            </a:r>
            <a:r>
              <a:rPr lang="en-US" sz="27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Arginine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histidine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7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methionine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are generally </a:t>
            </a:r>
          </a:p>
          <a:p>
            <a:pPr>
              <a:lnSpc>
                <a:spcPct val="150000"/>
              </a:lnSpc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Diverse functions have been attributed to the S-layer 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1.</a:t>
            </a:r>
            <a:r>
              <a:rPr lang="en-US" sz="2700" dirty="0"/>
              <a:t>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Mediation of bacterial </a:t>
            </a:r>
            <a:r>
              <a:rPr lang="en-US" sz="27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attachment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to surfaces and to host tissues. 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2. Serves as a virulence factor  in </a:t>
            </a:r>
            <a:r>
              <a:rPr lang="en-US" sz="27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Campylobacter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7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Aeromonas</a:t>
            </a:r>
            <a:r>
              <a:rPr lang="en-US" sz="27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700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54807" indent="-354807">
              <a:lnSpc>
                <a:spcPct val="150000"/>
              </a:lnSpc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3.</a:t>
            </a:r>
            <a:r>
              <a:rPr lang="en-US" sz="2700" dirty="0"/>
              <a:t>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represents the outermost layer external to the cell membrane in </a:t>
            </a:r>
            <a:r>
              <a:rPr lang="en-US" sz="2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archaea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, it contribute substantially to the shape of the cell (as in </a:t>
            </a:r>
            <a:r>
              <a:rPr lang="en-US" sz="27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Thermoproteus</a:t>
            </a:r>
            <a:r>
              <a:rPr lang="en-US" sz="27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tenax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2663B50-F2D1-42A8-86EF-7A5991A17CA7}"/>
              </a:ext>
            </a:extLst>
          </p:cNvPr>
          <p:cNvSpPr/>
          <p:nvPr/>
        </p:nvSpPr>
        <p:spPr>
          <a:xfrm>
            <a:off x="16442203" y="-170547"/>
            <a:ext cx="2010563" cy="2398493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822DB9EC-96F4-4484-9AAF-6D3F1059CADB}"/>
              </a:ext>
            </a:extLst>
          </p:cNvPr>
          <p:cNvSpPr/>
          <p:nvPr/>
        </p:nvSpPr>
        <p:spPr>
          <a:xfrm>
            <a:off x="-392642" y="8500519"/>
            <a:ext cx="2010563" cy="2398493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2100" y="571502"/>
            <a:ext cx="765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Peptidoglycans</a:t>
            </a:r>
            <a:r>
              <a:rPr lang="en-US" sz="3600" b="1" dirty="0">
                <a:solidFill>
                  <a:srgbClr val="FF0000"/>
                </a:solidFill>
              </a:rPr>
              <a:t> of Bacterial Cell Walls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8900" y="2171701"/>
            <a:ext cx="13144500" cy="653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7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Peptidoglycan  :</a:t>
            </a:r>
            <a:r>
              <a:rPr lang="en-US" sz="27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4807" indent="66675" algn="just">
              <a:lnSpc>
                <a:spcPct val="150000"/>
              </a:lnSpc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is a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heteropolymer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of repeating units of β-1,4-N-acetylglucosamine (NAG) and N-acetyl-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muramic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acid (NAM).</a:t>
            </a:r>
          </a:p>
          <a:p>
            <a:pPr algn="just">
              <a:lnSpc>
                <a:spcPct val="150000"/>
              </a:lnSpc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354807" indent="-354807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 The </a:t>
            </a:r>
            <a:r>
              <a:rPr lang="en-US" sz="27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glycan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linkages of 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peptidoglycan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are considered to be uniform in all   bacteria with every </a:t>
            </a:r>
            <a:r>
              <a:rPr lang="en-US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D-</a:t>
            </a:r>
            <a:r>
              <a:rPr lang="en-US" sz="27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lactyl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group of the </a:t>
            </a:r>
            <a:r>
              <a:rPr lang="en-US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being peptide substituted. </a:t>
            </a:r>
          </a:p>
          <a:p>
            <a:pPr marL="354807" indent="-354807" algn="just">
              <a:lnSpc>
                <a:spcPct val="150000"/>
              </a:lnSpc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354807" indent="-354807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All </a:t>
            </a:r>
            <a:r>
              <a:rPr lang="en-US" sz="27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glycans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have short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tetrapeptide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units terminating with </a:t>
            </a:r>
            <a:r>
              <a:rPr lang="en-US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D-</a:t>
            </a:r>
            <a:r>
              <a:rPr lang="en-US" sz="2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alanine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or occasionally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tripeptide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units lacking the terminal </a:t>
            </a:r>
            <a:r>
              <a:rPr lang="en-US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D-</a:t>
            </a:r>
            <a:r>
              <a:rPr lang="en-US" sz="2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alanine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. The </a:t>
            </a:r>
            <a:r>
              <a:rPr lang="en-US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L-</a:t>
            </a:r>
            <a:r>
              <a:rPr lang="en-US" sz="27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alanine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at the N-terminus can be replaced by </a:t>
            </a:r>
            <a:r>
              <a:rPr lang="en-US" sz="27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glycine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54807" indent="-354807"/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33484BE7-0002-444F-BB40-53348E72E891}"/>
              </a:ext>
            </a:extLst>
          </p:cNvPr>
          <p:cNvSpPr/>
          <p:nvPr/>
        </p:nvSpPr>
        <p:spPr>
          <a:xfrm>
            <a:off x="16442203" y="-170547"/>
            <a:ext cx="2010563" cy="2398493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2" y="0"/>
                </a:lnTo>
                <a:lnTo>
                  <a:pt x="2010562" y="2398494"/>
                </a:lnTo>
                <a:lnTo>
                  <a:pt x="0" y="2398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06A2C363-9DA9-497E-8A9F-718A9ACC9409}"/>
              </a:ext>
            </a:extLst>
          </p:cNvPr>
          <p:cNvSpPr/>
          <p:nvPr/>
        </p:nvSpPr>
        <p:spPr>
          <a:xfrm>
            <a:off x="-392642" y="8500519"/>
            <a:ext cx="2010563" cy="2398493"/>
          </a:xfrm>
          <a:custGeom>
            <a:avLst/>
            <a:gdLst/>
            <a:ahLst/>
            <a:cxnLst/>
            <a:rect l="l" t="t" r="r" b="b"/>
            <a:pathLst>
              <a:path w="2010563" h="2398493">
                <a:moveTo>
                  <a:pt x="0" y="0"/>
                </a:moveTo>
                <a:lnTo>
                  <a:pt x="2010563" y="0"/>
                </a:lnTo>
                <a:lnTo>
                  <a:pt x="2010563" y="2398493"/>
                </a:lnTo>
                <a:lnTo>
                  <a:pt x="0" y="239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6100" y="1028700"/>
            <a:ext cx="1245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807" indent="-354807"/>
            <a:r>
              <a:rPr lang="en-US" sz="2700" b="1" u="sng" dirty="0">
                <a:latin typeface="Arial" pitchFamily="34" charset="0"/>
                <a:cs typeface="Arial" pitchFamily="34" charset="0"/>
              </a:rPr>
              <a:t>The interpeptide bridges linking </a:t>
            </a:r>
            <a:r>
              <a:rPr lang="en-US" sz="2700" b="1" u="sng" dirty="0" err="1">
                <a:latin typeface="Arial" pitchFamily="34" charset="0"/>
                <a:cs typeface="Arial" pitchFamily="34" charset="0"/>
              </a:rPr>
              <a:t>peptidoglycans</a:t>
            </a:r>
            <a:r>
              <a:rPr lang="en-US" sz="2700" b="1" u="sng" dirty="0">
                <a:latin typeface="Arial" pitchFamily="34" charset="0"/>
                <a:cs typeface="Arial" pitchFamily="34" charset="0"/>
              </a:rPr>
              <a:t> are of four major types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2857500" y="2628901"/>
            <a:ext cx="12687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</a:rPr>
              <a:t>Type I. Direct D-alanyl-R3 peptide bond. </a:t>
            </a:r>
          </a:p>
          <a:p>
            <a:endParaRPr lang="en-US" sz="2700" b="1" dirty="0"/>
          </a:p>
          <a:p>
            <a:r>
              <a:rPr lang="en-US" sz="2700" b="1" dirty="0"/>
              <a:t>Found in </a:t>
            </a:r>
            <a:r>
              <a:rPr lang="en-US" sz="2700" b="1" i="1" dirty="0">
                <a:solidFill>
                  <a:srgbClr val="FF0000"/>
                </a:solidFill>
              </a:rPr>
              <a:t>E. coli </a:t>
            </a:r>
            <a:r>
              <a:rPr lang="en-US" sz="2700" b="1" dirty="0"/>
              <a:t>and most other gram-negative bacteria; may be found in many </a:t>
            </a:r>
            <a:r>
              <a:rPr lang="en-US" sz="2700" b="1" i="1" dirty="0">
                <a:solidFill>
                  <a:srgbClr val="FF0000"/>
                </a:solidFill>
              </a:rPr>
              <a:t>bacilli</a:t>
            </a:r>
            <a:r>
              <a:rPr lang="en-US" sz="2700" b="1" dirty="0"/>
              <a:t>. </a:t>
            </a:r>
            <a:br>
              <a:rPr lang="en-US" sz="2700" b="1" dirty="0"/>
            </a:br>
            <a:endParaRPr lang="en-US" sz="27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679157"/>
            <a:ext cx="7886700" cy="400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25E0FCFF-AA61-4A54-BEF3-070BA23DB66E}"/>
              </a:ext>
            </a:extLst>
          </p:cNvPr>
          <p:cNvSpPr/>
          <p:nvPr/>
        </p:nvSpPr>
        <p:spPr>
          <a:xfrm rot="-1072124">
            <a:off x="15010424" y="101890"/>
            <a:ext cx="2922016" cy="2776948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AAA29E8-5AE2-4EC1-B68D-67C723FE85DE}"/>
              </a:ext>
            </a:extLst>
          </p:cNvPr>
          <p:cNvSpPr/>
          <p:nvPr/>
        </p:nvSpPr>
        <p:spPr>
          <a:xfrm rot="-1072124">
            <a:off x="50759" y="7064292"/>
            <a:ext cx="2922016" cy="2776948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0" y="1600200"/>
            <a:ext cx="12458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</a:rPr>
              <a:t>Type II. Pentaglycine or other L- or D-amino acid sequence.</a:t>
            </a:r>
          </a:p>
          <a:p>
            <a:br>
              <a:rPr lang="en-US" sz="2700" b="1" dirty="0"/>
            </a:br>
            <a:r>
              <a:rPr lang="en-US" sz="2700" b="1" dirty="0"/>
              <a:t>This type of interpeptide bridge varies from organism to  </a:t>
            </a:r>
            <a:r>
              <a:rPr lang="en-US" sz="2700" b="1" i="1" dirty="0">
                <a:solidFill>
                  <a:srgbClr val="FF0000"/>
                </a:solidFill>
              </a:rPr>
              <a:t>Staphylococcus </a:t>
            </a:r>
            <a:r>
              <a:rPr lang="en-US" sz="2700" b="1" i="1" dirty="0" err="1">
                <a:solidFill>
                  <a:srgbClr val="FF0000"/>
                </a:solidFill>
              </a:rPr>
              <a:t>aureus</a:t>
            </a:r>
            <a:r>
              <a:rPr lang="en-US" sz="2700" b="1" i="1" dirty="0">
                <a:solidFill>
                  <a:srgbClr val="FF0000"/>
                </a:solidFill>
              </a:rPr>
              <a:t> </a:t>
            </a:r>
            <a:r>
              <a:rPr lang="en-US" sz="2700" b="1" dirty="0"/>
              <a:t>and </a:t>
            </a:r>
            <a:r>
              <a:rPr lang="en-US" sz="2700" b="1" i="1" dirty="0">
                <a:solidFill>
                  <a:srgbClr val="FF0000"/>
                </a:solidFill>
              </a:rPr>
              <a:t>Staphylococcus </a:t>
            </a:r>
            <a:r>
              <a:rPr lang="en-US" sz="2700" b="1" i="1" dirty="0" err="1">
                <a:solidFill>
                  <a:srgbClr val="FF0000"/>
                </a:solidFill>
              </a:rPr>
              <a:t>epidermidis</a:t>
            </a:r>
            <a:r>
              <a:rPr lang="en-US" sz="2700" b="1" i="1" dirty="0">
                <a:solidFill>
                  <a:srgbClr val="FF0000"/>
                </a:solidFill>
              </a:rPr>
              <a:t> </a:t>
            </a:r>
            <a:br>
              <a:rPr lang="en-US" sz="2700" b="1" i="1" dirty="0">
                <a:solidFill>
                  <a:srgbClr val="FF0000"/>
                </a:solidFill>
              </a:rPr>
            </a:br>
            <a:r>
              <a:rPr lang="en-US" sz="2700" b="1" i="1" dirty="0">
                <a:solidFill>
                  <a:srgbClr val="FF0000"/>
                </a:solidFill>
              </a:rPr>
              <a:t>  </a:t>
            </a:r>
            <a:br>
              <a:rPr lang="en-US" sz="2700" b="1" dirty="0"/>
            </a:br>
            <a:br>
              <a:rPr lang="en-US" sz="2700" b="1" dirty="0"/>
            </a:br>
            <a:br>
              <a:rPr lang="en-US" sz="2700" dirty="0"/>
            </a:br>
            <a:endParaRPr lang="en-US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2" y="4314825"/>
            <a:ext cx="81153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4FA63497-207E-4AED-8A61-B0BB6E64EF3D}"/>
              </a:ext>
            </a:extLst>
          </p:cNvPr>
          <p:cNvSpPr/>
          <p:nvPr/>
        </p:nvSpPr>
        <p:spPr>
          <a:xfrm rot="-1072124">
            <a:off x="15214560" y="157718"/>
            <a:ext cx="2922016" cy="2776948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3EEB399-A478-4B4D-897A-CD67A2424C90}"/>
              </a:ext>
            </a:extLst>
          </p:cNvPr>
          <p:cNvSpPr/>
          <p:nvPr/>
        </p:nvSpPr>
        <p:spPr>
          <a:xfrm rot="-1072124">
            <a:off x="-163335" y="7128737"/>
            <a:ext cx="2922016" cy="2776948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0" y="1371601"/>
            <a:ext cx="126873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</a:rPr>
              <a:t>Type III. Bridge composed of one to several peptides, each having</a:t>
            </a:r>
          </a:p>
          <a:p>
            <a:br>
              <a:rPr lang="en-US" sz="2700" dirty="0"/>
            </a:br>
            <a:r>
              <a:rPr lang="en-US" sz="2700" b="1" dirty="0"/>
              <a:t>The same amino acid sequence as the peptide unit attached to </a:t>
            </a:r>
            <a:r>
              <a:rPr lang="en-US" sz="2700" b="1" dirty="0" err="1"/>
              <a:t>muramic</a:t>
            </a:r>
            <a:r>
              <a:rPr lang="en-US" sz="2700" b="1" dirty="0"/>
              <a:t> acid; found in </a:t>
            </a:r>
            <a:r>
              <a:rPr lang="en-US" sz="2700" b="1" i="1" dirty="0">
                <a:solidFill>
                  <a:srgbClr val="FF0000"/>
                </a:solidFill>
              </a:rPr>
              <a:t>Micrococcus </a:t>
            </a:r>
            <a:r>
              <a:rPr lang="en-US" sz="2700" b="1" i="1" dirty="0" err="1">
                <a:solidFill>
                  <a:srgbClr val="FF0000"/>
                </a:solidFill>
              </a:rPr>
              <a:t>luteus</a:t>
            </a:r>
            <a:r>
              <a:rPr lang="en-US" sz="2700" b="1" i="1" dirty="0">
                <a:solidFill>
                  <a:srgbClr val="FF0000"/>
                </a:solidFill>
              </a:rPr>
              <a:t> </a:t>
            </a:r>
            <a:r>
              <a:rPr lang="en-US" sz="2700" b="1" dirty="0"/>
              <a:t>. </a:t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2" y="4457700"/>
            <a:ext cx="7886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D5D76610-157C-4DE6-B421-6FA1FDE13989}"/>
              </a:ext>
            </a:extLst>
          </p:cNvPr>
          <p:cNvSpPr/>
          <p:nvPr/>
        </p:nvSpPr>
        <p:spPr>
          <a:xfrm rot="-1072124">
            <a:off x="15010424" y="101890"/>
            <a:ext cx="2922016" cy="2776948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A87F3831-9C7C-4E51-8C10-4689C6299639}"/>
              </a:ext>
            </a:extLst>
          </p:cNvPr>
          <p:cNvSpPr/>
          <p:nvPr/>
        </p:nvSpPr>
        <p:spPr>
          <a:xfrm rot="-1072124">
            <a:off x="50759" y="7064292"/>
            <a:ext cx="2922016" cy="2776948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914401"/>
            <a:ext cx="12115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</a:rPr>
              <a:t>Type IV. Bridge extending between carboxyl groups </a:t>
            </a:r>
          </a:p>
          <a:p>
            <a:endParaRPr lang="en-US" sz="2700" dirty="0"/>
          </a:p>
          <a:p>
            <a:r>
              <a:rPr lang="en-US" sz="2700" b="1" dirty="0"/>
              <a:t>belonging to  either D-</a:t>
            </a:r>
            <a:r>
              <a:rPr lang="en-US" sz="2700" b="1" dirty="0" err="1"/>
              <a:t>alanine</a:t>
            </a:r>
            <a:r>
              <a:rPr lang="en-US" sz="2700" b="1" dirty="0"/>
              <a:t> or to D-glutamate and a </a:t>
            </a:r>
            <a:r>
              <a:rPr lang="en-US" sz="2700" b="1" dirty="0" err="1"/>
              <a:t>diamino</a:t>
            </a:r>
            <a:r>
              <a:rPr lang="en-US" sz="2700" b="1" dirty="0"/>
              <a:t> acid residue or</a:t>
            </a:r>
            <a:br>
              <a:rPr lang="en-US" sz="2700" b="1" dirty="0"/>
            </a:br>
            <a:r>
              <a:rPr lang="en-US" sz="2700" b="1" dirty="0"/>
              <a:t>a </a:t>
            </a:r>
            <a:r>
              <a:rPr lang="en-US" sz="2700" b="1" dirty="0" err="1"/>
              <a:t>diamino</a:t>
            </a:r>
            <a:r>
              <a:rPr lang="en-US" sz="2700" b="1" dirty="0"/>
              <a:t> acid- containing short peptide; found in </a:t>
            </a:r>
            <a:r>
              <a:rPr lang="en-US" sz="2700" b="1" i="1" dirty="0">
                <a:solidFill>
                  <a:srgbClr val="FF0000"/>
                </a:solidFill>
              </a:rPr>
              <a:t>B. </a:t>
            </a:r>
            <a:r>
              <a:rPr lang="en-US" sz="2700" b="1" i="1" dirty="0" err="1">
                <a:solidFill>
                  <a:srgbClr val="FF0000"/>
                </a:solidFill>
              </a:rPr>
              <a:t>rettger</a:t>
            </a:r>
            <a:r>
              <a:rPr lang="en-US" sz="2700" b="1" i="1" dirty="0">
                <a:solidFill>
                  <a:srgbClr val="FF0000"/>
                </a:solidFill>
              </a:rPr>
              <a:t> </a:t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4107657"/>
            <a:ext cx="9144000" cy="537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0A570D10-8A6B-42CD-955A-2DA64EC58270}"/>
              </a:ext>
            </a:extLst>
          </p:cNvPr>
          <p:cNvSpPr/>
          <p:nvPr/>
        </p:nvSpPr>
        <p:spPr>
          <a:xfrm rot="-1072124">
            <a:off x="15010424" y="101890"/>
            <a:ext cx="2922016" cy="2776948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52D5FA02-6D43-4E30-9EAD-1514BE7BD710}"/>
              </a:ext>
            </a:extLst>
          </p:cNvPr>
          <p:cNvSpPr/>
          <p:nvPr/>
        </p:nvSpPr>
        <p:spPr>
          <a:xfrm rot="-1072124">
            <a:off x="50759" y="7064292"/>
            <a:ext cx="2922016" cy="2776948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635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Narrow</vt:lpstr>
      <vt:lpstr>TT Chocolates</vt:lpstr>
      <vt:lpstr>Arial</vt:lpstr>
      <vt:lpstr>TT Chocolates Bold</vt:lpstr>
      <vt:lpstr>Calibri</vt:lpstr>
      <vt:lpstr>Wingdings</vt:lpstr>
      <vt:lpstr>TT Chocolates Ultra-Bold</vt:lpstr>
      <vt:lpstr>Anton</vt:lpstr>
      <vt:lpstr>Office Theme</vt:lpstr>
      <vt:lpstr>PowerPoint Presentation</vt:lpstr>
      <vt:lpstr> Prokaryotic Cell Surfaces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Larana company</dc:title>
  <cp:lastModifiedBy>saadmahdi saadmahdi</cp:lastModifiedBy>
  <cp:revision>8</cp:revision>
  <dcterms:created xsi:type="dcterms:W3CDTF">2006-08-16T00:00:00Z</dcterms:created>
  <dcterms:modified xsi:type="dcterms:W3CDTF">2024-03-20T14:35:16Z</dcterms:modified>
  <dc:identifier>DAFupK46ezU</dc:identifier>
</cp:coreProperties>
</file>